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312" r:id="rId4"/>
    <p:sldId id="319" r:id="rId5"/>
    <p:sldId id="318" r:id="rId6"/>
    <p:sldId id="313" r:id="rId7"/>
    <p:sldId id="293" r:id="rId8"/>
    <p:sldId id="304" r:id="rId9"/>
    <p:sldId id="307" r:id="rId10"/>
    <p:sldId id="306" r:id="rId11"/>
    <p:sldId id="305" r:id="rId12"/>
    <p:sldId id="295" r:id="rId13"/>
    <p:sldId id="311" r:id="rId14"/>
    <p:sldId id="308" r:id="rId15"/>
    <p:sldId id="320" r:id="rId16"/>
    <p:sldId id="321" r:id="rId17"/>
    <p:sldId id="296" r:id="rId18"/>
    <p:sldId id="327" r:id="rId19"/>
    <p:sldId id="328" r:id="rId20"/>
    <p:sldId id="315" r:id="rId21"/>
    <p:sldId id="298" r:id="rId22"/>
    <p:sldId id="314" r:id="rId23"/>
    <p:sldId id="322" r:id="rId24"/>
    <p:sldId id="323" r:id="rId25"/>
    <p:sldId id="324" r:id="rId26"/>
    <p:sldId id="325" r:id="rId27"/>
    <p:sldId id="326" r:id="rId28"/>
    <p:sldId id="301" r:id="rId29"/>
    <p:sldId id="302" r:id="rId30"/>
    <p:sldId id="292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235D"/>
    <a:srgbClr val="1B1C1E"/>
    <a:srgbClr val="3E454B"/>
    <a:srgbClr val="151618"/>
    <a:srgbClr val="E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3067" autoAdjust="0"/>
  </p:normalViewPr>
  <p:slideViewPr>
    <p:cSldViewPr snapToGrid="0">
      <p:cViewPr varScale="1">
        <p:scale>
          <a:sx n="102" d="100"/>
          <a:sy n="102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18"/>
    </p:cViewPr>
  </p:sorterViewPr>
  <p:notesViewPr>
    <p:cSldViewPr snapToGrid="0">
      <p:cViewPr varScale="1">
        <p:scale>
          <a:sx n="83" d="100"/>
          <a:sy n="83" d="100"/>
        </p:scale>
        <p:origin x="381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A7E99C-AAD5-4876-AFA4-42D745976E1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040" y="2857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42900" y="3581400"/>
            <a:ext cx="6337300" cy="551815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B86EB7-2F71-4BF4-903F-2B875B64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5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85963" y="196850"/>
            <a:ext cx="3038475" cy="1709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3442" y="1906588"/>
            <a:ext cx="6605336" cy="73898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85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85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92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38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17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87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6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06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27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25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68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3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96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9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7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1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7138" y="179388"/>
            <a:ext cx="4556125" cy="2563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0141" y="2889636"/>
            <a:ext cx="5990117" cy="60216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196850"/>
            <a:ext cx="4749800" cy="267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6550" y="3090215"/>
            <a:ext cx="6337300" cy="59094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196850"/>
            <a:ext cx="4546600" cy="2557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6550" y="3033065"/>
            <a:ext cx="6337300" cy="59184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8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2857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86EB7-2F71-4BF4-903F-2B875B6499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1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D7A6-E3AA-4A52-A067-B1DF4A8EA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C1FCE-5FC6-4132-809E-DF69D4541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3A6E-F9BF-4572-A215-9293D3C2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3D41B-F179-473D-BFF2-C143A639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3FEE2-F102-4241-AA32-03B6F897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0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98C2-8C71-4F66-8C43-2873C277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E31FC-0093-4161-9D08-251E407CF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4488-6364-49BF-A9DE-6B40FE65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D7F9-C5C3-4C99-8C07-93022784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37B8-E256-4E9D-8084-051AA615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4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7559B-9636-4437-8990-6EC926ACC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8C642-BD16-4A77-8A12-D2752D6D5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CC7A1-C7A5-4277-A0FE-5E824ED6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C08DE-6242-415B-AA50-5F869AA5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F589-BECB-471C-9038-89FBF372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55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126BA-C3BC-49DB-AD89-BCE1CC96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9D1E-8AD1-4447-AE7D-4BDA368BE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86C2-0C16-4A1B-9E41-73404A06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683CD-AB18-4973-A17A-6F1D1E14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15781-33BA-46C0-9909-693DDA7D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02B3-5A1F-4370-862B-9DECBAE4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123C2-47F9-4938-97D7-3CEA35C9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D74C-93C2-4C60-B572-43DCCF20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4B5A6-AFB8-4335-B57D-68BE09B4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A967F-AD11-4345-8085-459D42FA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6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8802-9D1B-448D-B1C4-2FCDD9A9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A5BB-A75A-4B55-9853-4EC4D080D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2B710-A732-4CF4-A34F-C0E977609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053A-39AA-4B6B-8E10-51C1B007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34654-2C5A-4711-B2C7-FC407B96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70CD0-1B1D-4BA9-A3E7-3563ED17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5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84A4-54F7-40C1-A7C2-737B759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3AD65-2B44-4C08-A52E-F9451213F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C02A7-1BE6-42A7-BCFC-4BB605D39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8932E-822B-41B6-AAC5-25BC6F14E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00F00-FC4C-460D-8BA9-C59580B41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E72FFD-09E2-4586-A117-740D17DE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10D1E-8700-4082-8677-45F2A63B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BC770-704E-4A12-AD80-4C5E66BC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9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E0FC-7F61-428E-A7A6-05572A64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83A92-F945-49D2-9C14-135BA6AB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3BAB4-260F-4A1A-B42C-4410C2F0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8DB66-C531-4CC2-9B8C-DBE7BD2C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5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67A4A-8844-4A06-AB5A-BFD40FD6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BF2DE-3568-400D-809D-58F25AB2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ED351-D24A-40FB-BC16-47E33F75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2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EA8A-7BA5-40C4-BDDB-10F728D4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A16CB-6169-4AFD-99D0-DBF6EA8F9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9FAC4-22DA-4EFA-AB24-EFF9169F2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D4796-3E11-4476-A841-C796D6F3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92D3E-B8FD-43B4-B5A4-5FA6955B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F5529-09F3-4CDC-AFD0-35323F36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5FF3-7CAD-4F21-AE33-92152B82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A01F0-4FDC-4E36-AF9D-EC6196F37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EA13C-4F3B-415F-BE42-6D2BEC3D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5F2FB-2ACD-4F08-8A90-840A3CD4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F333A-FFB7-485B-995A-16920BEF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5060C-7675-4D5E-9B74-18C6F81E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7EA99546-636F-4E8E-B078-9F50A59CFA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6D410-64D5-4A47-9C7C-CB27130C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9B49D-1D2E-4830-B348-6FFEA01E3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0342-4D8F-4856-B34A-07C95A3B6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DF9FA-978E-449F-A340-81041D7A978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EAFA-0879-4727-921E-BCD38321E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3BEC1-74F8-478A-9C10-9D7A0F637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1521-20B6-429D-9A52-D0EBAD741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Gadugi" panose="020B0502040204020203" pitchFamily="34" charset="0"/>
          <a:ea typeface="Gadugi" panose="020B0502040204020203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2EC3A-229C-4D16-A408-1EA5A294C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3869" y="96867"/>
            <a:ext cx="8281458" cy="2092952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b="1" dirty="0">
                <a:solidFill>
                  <a:srgbClr val="EA2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br>
              <a:rPr lang="en-US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Report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E12708B-F027-4605-BC3C-1617189E0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8" y="150125"/>
            <a:ext cx="4114800" cy="398450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3577563-78A8-49F3-ABB8-5FB598E5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82" y="2613562"/>
            <a:ext cx="4114800" cy="40599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DCAB45-6EC0-4E2A-8616-5C630A7D562D}"/>
              </a:ext>
            </a:extLst>
          </p:cNvPr>
          <p:cNvSpPr txBox="1">
            <a:spLocks/>
          </p:cNvSpPr>
          <p:nvPr/>
        </p:nvSpPr>
        <p:spPr>
          <a:xfrm>
            <a:off x="195618" y="4665862"/>
            <a:ext cx="8281458" cy="2092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Crow,</a:t>
            </a:r>
          </a:p>
          <a:p>
            <a:pPr algn="l"/>
            <a:r>
              <a:rPr lang="en-US" sz="48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</a:t>
            </a:r>
          </a:p>
        </p:txBody>
      </p:sp>
    </p:spTree>
    <p:extLst>
      <p:ext uri="{BB962C8B-B14F-4D97-AF65-F5344CB8AC3E}">
        <p14:creationId xmlns:p14="http://schemas.microsoft.com/office/powerpoint/2010/main" val="30775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22780F2-75BF-46A5-B3F6-811685BB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8" y="764332"/>
            <a:ext cx="6736883" cy="53293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E807E0-909B-44A9-9991-8237B1AEC5E8}"/>
              </a:ext>
            </a:extLst>
          </p:cNvPr>
          <p:cNvSpPr txBox="1">
            <a:spLocks/>
          </p:cNvSpPr>
          <p:nvPr/>
        </p:nvSpPr>
        <p:spPr>
          <a:xfrm>
            <a:off x="299427" y="209177"/>
            <a:ext cx="10937164" cy="165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Chairs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FCE0355-33EE-4251-888F-C5E88DA42BEB}"/>
              </a:ext>
            </a:extLst>
          </p:cNvPr>
          <p:cNvSpPr txBox="1">
            <a:spLocks/>
          </p:cNvSpPr>
          <p:nvPr/>
        </p:nvSpPr>
        <p:spPr>
          <a:xfrm>
            <a:off x="299427" y="1874657"/>
            <a:ext cx="3884947" cy="456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 Abel</a:t>
            </a:r>
            <a:endParaRPr lang="en-US" sz="48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Kathy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bryan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Tracy Gregorio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Tony Mazzeo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53A6F57-7BBF-437B-AD32-2312E29E8DE9}"/>
              </a:ext>
            </a:extLst>
          </p:cNvPr>
          <p:cNvSpPr txBox="1">
            <a:spLocks/>
          </p:cNvSpPr>
          <p:nvPr/>
        </p:nvSpPr>
        <p:spPr>
          <a:xfrm>
            <a:off x="4365190" y="1973067"/>
            <a:ext cx="3884947" cy="421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binner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terry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Donna Watkins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Karen miller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richardt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2EBC7F1-A289-4D94-A847-57F7DB255F30}"/>
              </a:ext>
            </a:extLst>
          </p:cNvPr>
          <p:cNvSpPr txBox="1">
            <a:spLocks/>
          </p:cNvSpPr>
          <p:nvPr/>
        </p:nvSpPr>
        <p:spPr>
          <a:xfrm>
            <a:off x="8250137" y="1883615"/>
            <a:ext cx="3884947" cy="421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Leigh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kennedy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Neil burns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hanson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Salladay</a:t>
            </a:r>
          </a:p>
        </p:txBody>
      </p:sp>
    </p:spTree>
    <p:extLst>
      <p:ext uri="{BB962C8B-B14F-4D97-AF65-F5344CB8AC3E}">
        <p14:creationId xmlns:p14="http://schemas.microsoft.com/office/powerpoint/2010/main" val="2531824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22780F2-75BF-46A5-B3F6-811685BB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8" y="764332"/>
            <a:ext cx="6736883" cy="53293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E807E0-909B-44A9-9991-8237B1AEC5E8}"/>
              </a:ext>
            </a:extLst>
          </p:cNvPr>
          <p:cNvSpPr txBox="1">
            <a:spLocks/>
          </p:cNvSpPr>
          <p:nvPr/>
        </p:nvSpPr>
        <p:spPr>
          <a:xfrm>
            <a:off x="627418" y="150894"/>
            <a:ext cx="10937164" cy="165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Staff</a:t>
            </a:r>
          </a:p>
        </p:txBody>
      </p:sp>
      <p:pic>
        <p:nvPicPr>
          <p:cNvPr id="3" name="Picture 2" descr="A person holding a cup&#10;&#10;Description automatically generated with low confidence">
            <a:extLst>
              <a:ext uri="{FF2B5EF4-FFF2-40B4-BE49-F238E27FC236}">
                <a16:creationId xmlns:a16="http://schemas.microsoft.com/office/drawing/2014/main" id="{B4ABA3A1-35EB-4EEE-84D2-2C0477DF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30" y="4182670"/>
            <a:ext cx="1756334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A887250-BFD4-40E8-92B7-4D57482A8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r="11170"/>
          <a:stretch/>
        </p:blipFill>
        <p:spPr>
          <a:xfrm>
            <a:off x="9056297" y="4182670"/>
            <a:ext cx="1756334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8CB5F2F3-9A2D-4B8C-9F27-C5CF3813E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18673"/>
          <a:stretch/>
        </p:blipFill>
        <p:spPr>
          <a:xfrm>
            <a:off x="3519336" y="4182670"/>
            <a:ext cx="1756333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person, glasses, person, indoor&#10;&#10;Description automatically generated">
            <a:extLst>
              <a:ext uri="{FF2B5EF4-FFF2-40B4-BE49-F238E27FC236}">
                <a16:creationId xmlns:a16="http://schemas.microsoft.com/office/drawing/2014/main" id="{A8BA4059-7AAE-445A-B68A-B182F2876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1" y="1573102"/>
            <a:ext cx="1835086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6239F9D2-0ECF-4A1F-B574-98FF5B486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8828"/>
          <a:stretch/>
        </p:blipFill>
        <p:spPr>
          <a:xfrm>
            <a:off x="767367" y="4182670"/>
            <a:ext cx="1835086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78AE0E2F-FD26-4051-910B-AF1115DDD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63" y="1573102"/>
            <a:ext cx="1586281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8A530523-3EC8-4138-9F64-4871B0F72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51" y="1573102"/>
            <a:ext cx="1783080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ACB6DA38-F098-4B1F-B4A7-4C06A590C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/>
          <a:stretch/>
        </p:blipFill>
        <p:spPr>
          <a:xfrm rot="5400000">
            <a:off x="5921378" y="1883655"/>
            <a:ext cx="2377440" cy="1756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68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627418" y="638706"/>
            <a:ext cx="10937164" cy="55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major milestone:</a:t>
            </a:r>
          </a:p>
          <a:p>
            <a:pPr marL="0" indent="0" algn="ctr">
              <a:buNone/>
            </a:pPr>
            <a:endParaRPr lang="en-US" sz="1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9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199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</a:t>
            </a:r>
            <a:br>
              <a:rPr lang="en-US" sz="199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VSRA Members</a:t>
            </a:r>
          </a:p>
        </p:txBody>
      </p:sp>
    </p:spTree>
    <p:extLst>
      <p:ext uri="{BB962C8B-B14F-4D97-AF65-F5344CB8AC3E}">
        <p14:creationId xmlns:p14="http://schemas.microsoft.com/office/powerpoint/2010/main" val="2261632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627418" y="638706"/>
            <a:ext cx="10937164" cy="55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major milestone:</a:t>
            </a:r>
          </a:p>
          <a:p>
            <a:pPr marL="0" indent="0" algn="ctr">
              <a:buNone/>
            </a:pPr>
            <a:endParaRPr lang="en-US" sz="1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9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19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</a:t>
            </a:r>
            <a:br>
              <a:rPr lang="en-US" sz="199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VSRA Members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F55CBA-361C-463D-AA8F-B6E07EBFFFEC}"/>
              </a:ext>
            </a:extLst>
          </p:cNvPr>
          <p:cNvSpPr txBox="1">
            <a:spLocks/>
          </p:cNvSpPr>
          <p:nvPr/>
        </p:nvSpPr>
        <p:spPr>
          <a:xfrm rot="21057324">
            <a:off x="646977" y="3050418"/>
            <a:ext cx="10937164" cy="1113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79130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8A36C00-0D13-4DB3-B220-43F3004AE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541058" y="554402"/>
            <a:ext cx="11109884" cy="2816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Resilience. Perseverance. Grit.</a:t>
            </a:r>
          </a:p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Determination. Pride.</a:t>
            </a:r>
          </a:p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Patriotism.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8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>
            <a:off x="541058" y="3924982"/>
            <a:ext cx="6507442" cy="2094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that defined ship repair in 2020</a:t>
            </a:r>
            <a:endParaRPr lang="en-US" sz="48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4A5A075-7FB1-4E9E-BFA3-50D998BAC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07" y="3747182"/>
            <a:ext cx="3063738" cy="29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24590" y="377792"/>
            <a:ext cx="11742820" cy="610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faced a global health crisis. </a:t>
            </a:r>
            <a:r>
              <a:rPr lang="en-US" sz="4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faced it head on</a:t>
            </a: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1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Committee Best Practices / Resources Guide.</a:t>
            </a:r>
          </a:p>
          <a:p>
            <a:pPr marL="0" indent="0">
              <a:buNone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 adapted to virtual Committee meetings.</a:t>
            </a:r>
          </a:p>
          <a:p>
            <a:pPr marL="0" indent="0">
              <a:buNone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 Committee CARES Act Webinar.</a:t>
            </a:r>
          </a:p>
          <a:p>
            <a:pPr marL="0" indent="0">
              <a:buNone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 &amp; Safety Committee Joint Webinar.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76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24590" y="377792"/>
            <a:ext cx="11742820" cy="610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faced a global health crisis. </a:t>
            </a:r>
            <a:r>
              <a:rPr lang="en-US" sz="4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faced it head on</a:t>
            </a: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Launched &amp; Maintained Workforce Development Committee.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Expeditiously resumed training and ensured safe learning spaces.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VSRA / Navy solutions-driven working groups.</a:t>
            </a:r>
          </a:p>
          <a:p>
            <a:pPr marL="0" indent="0">
              <a:buNone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968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495CA70-2755-4C36-9E44-C9865D7E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2675871" y="661747"/>
            <a:ext cx="6840258" cy="553450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88758" y="329783"/>
            <a:ext cx="11275824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Ship Repair Foundation</a:t>
            </a:r>
            <a:b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record-shattering year</a:t>
            </a: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16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VSRF Golf Tournament: most funds raised in 34-year history.</a:t>
            </a:r>
          </a:p>
          <a:p>
            <a:pPr marL="0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 competition: 26 schools registered to compete.</a:t>
            </a:r>
          </a:p>
          <a:p>
            <a:pPr marL="0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Tradesperson of the Year: 31 nominees, more than ever before.</a:t>
            </a:r>
          </a:p>
        </p:txBody>
      </p:sp>
    </p:spTree>
    <p:extLst>
      <p:ext uri="{BB962C8B-B14F-4D97-AF65-F5344CB8AC3E}">
        <p14:creationId xmlns:p14="http://schemas.microsoft.com/office/powerpoint/2010/main" val="406539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495CA70-2755-4C36-9E44-C9865D7E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2675871" y="661747"/>
            <a:ext cx="6840258" cy="553450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330799" y="224679"/>
            <a:ext cx="11275824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Tradesperson of the year</a:t>
            </a:r>
            <a:b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 winners</a:t>
            </a:r>
            <a:r>
              <a:rPr lang="en-US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1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erson wearing a helmet and standing on a road&#10;&#10;Description automatically generated with low confidence">
            <a:extLst>
              <a:ext uri="{FF2B5EF4-FFF2-40B4-BE49-F238E27FC236}">
                <a16:creationId xmlns:a16="http://schemas.microsoft.com/office/drawing/2014/main" id="{44E05FD7-3DBE-4647-B34C-1107707C95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31225"/>
          <a:stretch/>
        </p:blipFill>
        <p:spPr>
          <a:xfrm>
            <a:off x="1345004" y="1472388"/>
            <a:ext cx="3118577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6E63C9EB-4AAF-42C5-9F76-5A6592411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5614" r="9236" b="22385"/>
          <a:stretch/>
        </p:blipFill>
        <p:spPr>
          <a:xfrm>
            <a:off x="7728420" y="1472388"/>
            <a:ext cx="312137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18ACE7-A1F3-48FC-A4C4-ACAE446567F6}"/>
              </a:ext>
            </a:extLst>
          </p:cNvPr>
          <p:cNvSpPr txBox="1">
            <a:spLocks/>
          </p:cNvSpPr>
          <p:nvPr/>
        </p:nvSpPr>
        <p:spPr>
          <a:xfrm>
            <a:off x="-466919" y="5554950"/>
            <a:ext cx="6742421" cy="112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Heng Hy</a:t>
            </a:r>
          </a:p>
          <a:p>
            <a:pPr marL="0" indent="0" algn="ctr">
              <a:buNone/>
            </a:pPr>
            <a:r>
              <a:rPr lang="en-US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award winner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DA33F4-09A6-483A-90B2-ABE8DA21148D}"/>
              </a:ext>
            </a:extLst>
          </p:cNvPr>
          <p:cNvSpPr txBox="1">
            <a:spLocks/>
          </p:cNvSpPr>
          <p:nvPr/>
        </p:nvSpPr>
        <p:spPr>
          <a:xfrm>
            <a:off x="6287909" y="5554950"/>
            <a:ext cx="6003259" cy="112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Danual</a:t>
            </a:r>
            <a:r>
              <a:rPr lang="en-US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pearce</a:t>
            </a:r>
            <a:endParaRPr lang="en-US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 award winner</a:t>
            </a:r>
          </a:p>
        </p:txBody>
      </p:sp>
    </p:spTree>
    <p:extLst>
      <p:ext uri="{BB962C8B-B14F-4D97-AF65-F5344CB8AC3E}">
        <p14:creationId xmlns:p14="http://schemas.microsoft.com/office/powerpoint/2010/main" val="353813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495CA70-2755-4C36-9E44-C9865D7E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2675871" y="661747"/>
            <a:ext cx="6840258" cy="553450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88758" y="329783"/>
            <a:ext cx="11275824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Ship Repair Foundation</a:t>
            </a:r>
            <a:b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in skilled careers</a:t>
            </a: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16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Successfully graduated 4 classes.</a:t>
            </a:r>
          </a:p>
          <a:p>
            <a:pPr marL="0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those who provided industry tours and guest speakers.</a:t>
            </a:r>
          </a:p>
          <a:p>
            <a:pPr marL="0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partnership with many community and educational groups.</a:t>
            </a:r>
          </a:p>
        </p:txBody>
      </p:sp>
    </p:spTree>
    <p:extLst>
      <p:ext uri="{BB962C8B-B14F-4D97-AF65-F5344CB8AC3E}">
        <p14:creationId xmlns:p14="http://schemas.microsoft.com/office/powerpoint/2010/main" val="92794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F4FAA00-97BC-4D56-BBDF-B910B1EF7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344560" y="1215028"/>
            <a:ext cx="5597422" cy="442794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B72A31F-0DD9-4FA3-A121-9638C0E8D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6250020" y="1150852"/>
            <a:ext cx="5631260" cy="45562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>
            <a:off x="2457046" y="194564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39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10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1651F15-D5B6-4E56-AAD8-A37B6DCF3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 rot="10800000">
            <a:off x="2457046" y="194564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3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en-US" sz="23900" b="1" i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758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21381" y="329783"/>
            <a:ext cx="11752445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97025" indent="0">
              <a:buNone/>
            </a:pPr>
            <a:r>
              <a:rPr lang="en-US" sz="5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Looking ahead</a:t>
            </a:r>
            <a:r>
              <a:rPr lang="en-US" sz="5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6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many unknowns...</a:t>
            </a:r>
          </a:p>
          <a:p>
            <a:pPr marL="0" indent="0">
              <a:buNone/>
            </a:pP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but Ship Repair will continue to persevere!</a:t>
            </a:r>
          </a:p>
          <a:p>
            <a:pPr marL="0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8BB391-7280-47D6-AA60-39163B99666E}"/>
              </a:ext>
            </a:extLst>
          </p:cNvPr>
          <p:cNvSpPr txBox="1">
            <a:spLocks/>
          </p:cNvSpPr>
          <p:nvPr/>
        </p:nvSpPr>
        <p:spPr>
          <a:xfrm>
            <a:off x="218174" y="34678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54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en-US" sz="5400" b="1" i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14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18235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ahead.</a:t>
            </a:r>
          </a:p>
          <a:p>
            <a:pPr marL="0" indent="0">
              <a:buNone/>
            </a:pPr>
            <a:r>
              <a:rPr lang="en-US" sz="3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goals </a:t>
            </a: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association.</a:t>
            </a:r>
          </a:p>
          <a:p>
            <a:pPr marL="0" indent="0">
              <a:buNone/>
            </a:pPr>
            <a:endParaRPr lang="en-US" sz="9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Advocate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maintain and strengthen the capability and capacity of the industrial base.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awareness of and support for the Hampton Roads ship repair industry.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workers to meet current and future industry demands.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skill and knowledge level of the current and future ship repair workforce.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maximum Member value and return on investment.</a:t>
            </a:r>
          </a:p>
          <a:p>
            <a:pPr marL="0" indent="0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62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18235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Advocate.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 navy partnerships.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NAVSEA Standard Items.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Contracting Concerns &amp; On-Time Delivery.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VSRA representatives leading the way!</a:t>
            </a:r>
          </a:p>
          <a:p>
            <a:pPr marL="0" indent="0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412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18235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support of the industry.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Continued media campaigns.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“My Ship Repair Story” testimonial videos.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 federal, state, regional, and community partnerships.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175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18235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industry workforce demands.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VSRF initiatives to continue full speed.</a:t>
            </a:r>
          </a:p>
          <a:p>
            <a:pPr marL="0" indent="0">
              <a:buNone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 Wage Survey in February.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LEGO Competition in April.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Golf Tournament registration to open soon.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301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18235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current and future workers.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Spanish Safety Orientation.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Online Training technology.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current Marine Trade Training and develop new career pathway programs.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87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236882" y="160818"/>
            <a:ext cx="11794697" cy="669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Membership value and </a:t>
            </a:r>
            <a:r>
              <a:rPr lang="en-US" sz="4400" b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virtual meetings in Q1.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committee meeting attendance option available going forward.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Membership Meeting – Offshore Wind Opportunities.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99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627418" y="329783"/>
            <a:ext cx="10937164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ahead: </a:t>
            </a: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serve.</a:t>
            </a:r>
          </a:p>
          <a:p>
            <a:pPr marL="0" indent="0">
              <a:buNone/>
            </a:pPr>
            <a:r>
              <a:rPr lang="en-US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ultimate objective.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Serving those who MAKE SHIP HAPPEN.</a:t>
            </a:r>
          </a:p>
          <a:p>
            <a:pPr marL="0" indent="0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tell us how we can serve you better!</a:t>
            </a:r>
          </a:p>
        </p:txBody>
      </p:sp>
    </p:spTree>
    <p:extLst>
      <p:ext uri="{BB962C8B-B14F-4D97-AF65-F5344CB8AC3E}">
        <p14:creationId xmlns:p14="http://schemas.microsoft.com/office/powerpoint/2010/main" val="36866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67D07E-8AA5-45F3-9B14-EF1CEF8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9" y="764332"/>
            <a:ext cx="6736883" cy="5329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BE79C-67DD-4265-9D7A-777C353DA8F5}"/>
              </a:ext>
            </a:extLst>
          </p:cNvPr>
          <p:cNvSpPr txBox="1">
            <a:spLocks/>
          </p:cNvSpPr>
          <p:nvPr/>
        </p:nvSpPr>
        <p:spPr>
          <a:xfrm>
            <a:off x="627418" y="329783"/>
            <a:ext cx="11198822" cy="625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115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don’t just talk SHIP…</a:t>
            </a:r>
          </a:p>
          <a:p>
            <a:pPr marL="0" indent="0">
              <a:buNone/>
            </a:pP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… you MAKE SHIP HAPPEN!</a:t>
            </a:r>
          </a:p>
        </p:txBody>
      </p:sp>
    </p:spTree>
    <p:extLst>
      <p:ext uri="{BB962C8B-B14F-4D97-AF65-F5344CB8AC3E}">
        <p14:creationId xmlns:p14="http://schemas.microsoft.com/office/powerpoint/2010/main" val="258606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F4FAA00-97BC-4D56-BBDF-B910B1EF7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 rot="10800000">
            <a:off x="344560" y="1215028"/>
            <a:ext cx="5597422" cy="442794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B72A31F-0DD9-4FA3-A121-9638C0E8D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 rot="10800000">
            <a:off x="6250020" y="1150852"/>
            <a:ext cx="5631260" cy="45562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 rot="10800000">
            <a:off x="2457046" y="194564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39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939078-EF32-4259-81F5-248E1383B718}"/>
              </a:ext>
            </a:extLst>
          </p:cNvPr>
          <p:cNvSpPr txBox="1">
            <a:spLocks/>
          </p:cNvSpPr>
          <p:nvPr/>
        </p:nvSpPr>
        <p:spPr>
          <a:xfrm rot="10800000">
            <a:off x="2236380" y="5612715"/>
            <a:ext cx="8027280" cy="919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Upside Down?</a:t>
            </a:r>
            <a:endParaRPr lang="en-US" sz="6000" b="1" i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6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C3B4828-F35E-497C-A106-824E07EC4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7" y="3924664"/>
            <a:ext cx="2832908" cy="27432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AEFD5CC-FFFF-472F-AA1B-32808B9A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6" y="190136"/>
            <a:ext cx="2780274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AD283-A4A6-4863-9F73-D3ED255024E7}"/>
              </a:ext>
            </a:extLst>
          </p:cNvPr>
          <p:cNvSpPr txBox="1"/>
          <p:nvPr/>
        </p:nvSpPr>
        <p:spPr>
          <a:xfrm>
            <a:off x="1916702" y="1351508"/>
            <a:ext cx="83585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A2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PROUD</a:t>
            </a:r>
            <a:r>
              <a:rPr lang="en-US" sz="66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	</a:t>
            </a:r>
            <a:r>
              <a:rPr lang="en-US" sz="6600" b="1" dirty="0">
                <a:solidFill>
                  <a:srgbClr val="EA2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PATRIOTIC</a:t>
            </a:r>
            <a:r>
              <a:rPr lang="en-US" sz="66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r>
              <a:rPr lang="en-US" sz="66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		</a:t>
            </a:r>
            <a:r>
              <a:rPr lang="en-US" sz="6600" b="1" dirty="0">
                <a:solidFill>
                  <a:srgbClr val="EA2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PASSIONATE</a:t>
            </a:r>
            <a:r>
              <a:rPr lang="en-US" sz="66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			</a:t>
            </a:r>
            <a:r>
              <a:rPr lang="en-US" sz="6600" b="1" dirty="0">
                <a:solidFill>
                  <a:srgbClr val="EA2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PRODUCTIVE</a:t>
            </a:r>
            <a:r>
              <a:rPr lang="en-US" sz="6600" b="1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  <a:endParaRPr lang="en-US" sz="6000" b="1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9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>
            <a:off x="344560" y="295548"/>
            <a:ext cx="8027280" cy="919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Upside Down?</a:t>
            </a:r>
            <a:endParaRPr lang="en-US" sz="6000" b="1" i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2F72FE-7A39-4485-9CAA-C4E568E0C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5070" y="2052320"/>
            <a:ext cx="4632960" cy="347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erson working on a piece of wood&#10;&#10;Description automatically generated with low confidence">
            <a:extLst>
              <a:ext uri="{FF2B5EF4-FFF2-40B4-BE49-F238E27FC236}">
                <a16:creationId xmlns:a16="http://schemas.microsoft.com/office/drawing/2014/main" id="{97FE9564-1133-4E3F-8EA5-714C89333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080" y="2052320"/>
            <a:ext cx="4632960" cy="347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E96C6BDB-D778-4CF5-B97C-726589334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4220" y="2052320"/>
            <a:ext cx="4632960" cy="347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465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F4FAA00-97BC-4D56-BBDF-B910B1EF7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 rot="10800000">
            <a:off x="344560" y="1215028"/>
            <a:ext cx="5597422" cy="442794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B72A31F-0DD9-4FA3-A121-9638C0E8D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 rot="10800000">
            <a:off x="6250020" y="1150852"/>
            <a:ext cx="5631260" cy="45562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 rot="10800000">
            <a:off x="2457046" y="194564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39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7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F4FAA00-97BC-4D56-BBDF-B910B1EF7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344560" y="1215028"/>
            <a:ext cx="5597422" cy="442794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B72A31F-0DD9-4FA3-A121-9638C0E8D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6250020" y="1150852"/>
            <a:ext cx="5631260" cy="45562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5CB70-F9CA-4474-BED1-EBA363C2F3D8}"/>
              </a:ext>
            </a:extLst>
          </p:cNvPr>
          <p:cNvSpPr txBox="1">
            <a:spLocks/>
          </p:cNvSpPr>
          <p:nvPr/>
        </p:nvSpPr>
        <p:spPr>
          <a:xfrm>
            <a:off x="2457046" y="1945640"/>
            <a:ext cx="7277909" cy="296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39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68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22780F2-75BF-46A5-B3F6-811685BB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>
          <a:xfrm>
            <a:off x="2727558" y="764332"/>
            <a:ext cx="6736883" cy="53293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E807E0-909B-44A9-9991-8237B1AEC5E8}"/>
              </a:ext>
            </a:extLst>
          </p:cNvPr>
          <p:cNvSpPr txBox="1">
            <a:spLocks/>
          </p:cNvSpPr>
          <p:nvPr/>
        </p:nvSpPr>
        <p:spPr>
          <a:xfrm>
            <a:off x="627418" y="150894"/>
            <a:ext cx="10937164" cy="165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VSRA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Board of Directors</a:t>
            </a:r>
          </a:p>
        </p:txBody>
      </p: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39F824E5-7288-4243-A10D-96D3E9AB7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6909"/>
          <a:stretch/>
        </p:blipFill>
        <p:spPr>
          <a:xfrm>
            <a:off x="795032" y="1592656"/>
            <a:ext cx="1430662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E1D79C8D-BB6A-4C8B-A91C-63D8F1BFB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/>
          <a:stretch/>
        </p:blipFill>
        <p:spPr>
          <a:xfrm>
            <a:off x="3087851" y="1592656"/>
            <a:ext cx="1430662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62A657FA-9153-45D6-81B0-E9CC101A0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r="16079"/>
          <a:stretch/>
        </p:blipFill>
        <p:spPr>
          <a:xfrm>
            <a:off x="5380670" y="1592656"/>
            <a:ext cx="1430661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77E8841-1DC0-46C3-A847-3C46B97154F1}"/>
              </a:ext>
            </a:extLst>
          </p:cNvPr>
          <p:cNvGrpSpPr/>
          <p:nvPr/>
        </p:nvGrpSpPr>
        <p:grpSpPr>
          <a:xfrm>
            <a:off x="7673487" y="1592656"/>
            <a:ext cx="1430663" cy="1463040"/>
            <a:chOff x="7673487" y="1592656"/>
            <a:chExt cx="1430663" cy="14630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010727-A02A-4086-985C-DAF1313A3EB9}"/>
                </a:ext>
              </a:extLst>
            </p:cNvPr>
            <p:cNvSpPr/>
            <p:nvPr/>
          </p:nvSpPr>
          <p:spPr>
            <a:xfrm>
              <a:off x="7673487" y="1592656"/>
              <a:ext cx="1430662" cy="14630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DF59FE0C-29BA-41D6-A727-F060A433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7" t="1876" r="8738" b="-1876"/>
            <a:stretch/>
          </p:blipFill>
          <p:spPr>
            <a:xfrm>
              <a:off x="7673488" y="1592656"/>
              <a:ext cx="1430662" cy="14630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4" name="Picture 1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7611299-C3F5-4590-AC2A-BC22934796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r="11675"/>
          <a:stretch/>
        </p:blipFill>
        <p:spPr>
          <a:xfrm>
            <a:off x="5374586" y="5182506"/>
            <a:ext cx="1430661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91952F68-BD9B-468C-AFFA-7F38E9AB2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1" y="3387581"/>
            <a:ext cx="1348424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A696D094-9B7F-4E9A-A145-25AF03D807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r="10024"/>
          <a:stretch/>
        </p:blipFill>
        <p:spPr>
          <a:xfrm>
            <a:off x="3087850" y="3387581"/>
            <a:ext cx="1430663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A picture containing person, person, tree, outdoor&#10;&#10;Description automatically generated">
            <a:extLst>
              <a:ext uri="{FF2B5EF4-FFF2-40B4-BE49-F238E27FC236}">
                <a16:creationId xmlns:a16="http://schemas.microsoft.com/office/drawing/2014/main" id="{06AC01F1-AE0E-4A91-A636-86EFF86F2C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15362" r="6482" b="26564"/>
          <a:stretch/>
        </p:blipFill>
        <p:spPr>
          <a:xfrm>
            <a:off x="5386434" y="3387581"/>
            <a:ext cx="1424897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8466E64-35FB-4626-9A76-587558E7BA6D}"/>
              </a:ext>
            </a:extLst>
          </p:cNvPr>
          <p:cNvGrpSpPr/>
          <p:nvPr/>
        </p:nvGrpSpPr>
        <p:grpSpPr>
          <a:xfrm>
            <a:off x="7673487" y="3387581"/>
            <a:ext cx="1430663" cy="1463040"/>
            <a:chOff x="7673487" y="3387581"/>
            <a:chExt cx="1430663" cy="146304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EEC567-B49B-47F2-A18F-543CA6C86ABB}"/>
                </a:ext>
              </a:extLst>
            </p:cNvPr>
            <p:cNvSpPr/>
            <p:nvPr/>
          </p:nvSpPr>
          <p:spPr>
            <a:xfrm>
              <a:off x="7673487" y="3387581"/>
              <a:ext cx="1424897" cy="14630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erson smiling for the picture&#10;&#10;Description automatically generated with medium confidence">
              <a:extLst>
                <a:ext uri="{FF2B5EF4-FFF2-40B4-BE49-F238E27FC236}">
                  <a16:creationId xmlns:a16="http://schemas.microsoft.com/office/drawing/2014/main" id="{125BBDF6-D935-42AD-8E63-A35C68134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" t="1330" r="7905" b="-1330"/>
            <a:stretch/>
          </p:blipFill>
          <p:spPr>
            <a:xfrm>
              <a:off x="7673487" y="3387581"/>
              <a:ext cx="1430663" cy="14630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4" name="Picture 23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39F9AB05-F10C-42DF-B299-2B754584BF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248" y="3387581"/>
            <a:ext cx="1045032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EFE36FC3-B1BF-4490-8531-F196D84CF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1562" r="13061" b="-1562"/>
          <a:stretch/>
        </p:blipFill>
        <p:spPr>
          <a:xfrm>
            <a:off x="7673487" y="5182506"/>
            <a:ext cx="1436744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C184FDE-CBDB-437F-853A-BF32042D06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09" y="1592656"/>
            <a:ext cx="1049571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EB8F9D7-F4A6-4044-ADF7-112CAF58DD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r="19275"/>
          <a:stretch/>
        </p:blipFill>
        <p:spPr>
          <a:xfrm>
            <a:off x="3087850" y="5153429"/>
            <a:ext cx="1430662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 descr="A person sitting at a table&#10;&#10;Description automatically generated">
            <a:extLst>
              <a:ext uri="{FF2B5EF4-FFF2-40B4-BE49-F238E27FC236}">
                <a16:creationId xmlns:a16="http://schemas.microsoft.com/office/drawing/2014/main" id="{13760F92-5CC0-4015-A8DB-F8F4E97CFC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730" y="5153429"/>
            <a:ext cx="909528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6BFF2B9A-8BEC-4AEC-A36D-AE1FA3515D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3" y="5153014"/>
            <a:ext cx="1097280" cy="146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80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F7647D2-BD59-4ADF-B359-B019ECFE6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2675871" y="661747"/>
            <a:ext cx="6840258" cy="55345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E807E0-909B-44A9-9991-8237B1AEC5E8}"/>
              </a:ext>
            </a:extLst>
          </p:cNvPr>
          <p:cNvSpPr txBox="1">
            <a:spLocks/>
          </p:cNvSpPr>
          <p:nvPr/>
        </p:nvSpPr>
        <p:spPr>
          <a:xfrm>
            <a:off x="299427" y="209177"/>
            <a:ext cx="10937164" cy="165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Board of Directors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FCE0355-33EE-4251-888F-C5E88DA42BEB}"/>
              </a:ext>
            </a:extLst>
          </p:cNvPr>
          <p:cNvSpPr txBox="1">
            <a:spLocks/>
          </p:cNvSpPr>
          <p:nvPr/>
        </p:nvSpPr>
        <p:spPr>
          <a:xfrm>
            <a:off x="299427" y="1874657"/>
            <a:ext cx="3884947" cy="421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Robbie Walker</a:t>
            </a:r>
            <a:endParaRPr lang="en-US" sz="48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Dawn Angrisani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Daugherty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Nikole Dunkley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lynch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53A6F57-7BBF-437B-AD32-2312E29E8DE9}"/>
              </a:ext>
            </a:extLst>
          </p:cNvPr>
          <p:cNvSpPr txBox="1">
            <a:spLocks/>
          </p:cNvSpPr>
          <p:nvPr/>
        </p:nvSpPr>
        <p:spPr>
          <a:xfrm>
            <a:off x="4365190" y="1883615"/>
            <a:ext cx="3884947" cy="421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Trinity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lefler</a:t>
            </a:r>
            <a:endParaRPr lang="en-US" sz="48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epps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guedesse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murray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Tanya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howard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2EBC7F1-A289-4D94-A847-57F7DB255F30}"/>
              </a:ext>
            </a:extLst>
          </p:cNvPr>
          <p:cNvSpPr txBox="1">
            <a:spLocks/>
          </p:cNvSpPr>
          <p:nvPr/>
        </p:nvSpPr>
        <p:spPr>
          <a:xfrm>
            <a:off x="8250137" y="1883615"/>
            <a:ext cx="3884947" cy="421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Todd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kling</a:t>
            </a:r>
            <a:endParaRPr lang="en-US" sz="48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Nikki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nuckols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Leslie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mcaloose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 </a:t>
            </a:r>
            <a:r>
              <a:rPr lang="en-US" sz="3200" b="1" cap="all" dirty="0" err="1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prock</a:t>
            </a: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 stead</a:t>
            </a:r>
          </a:p>
        </p:txBody>
      </p:sp>
    </p:spTree>
    <p:extLst>
      <p:ext uri="{BB962C8B-B14F-4D97-AF65-F5344CB8AC3E}">
        <p14:creationId xmlns:p14="http://schemas.microsoft.com/office/powerpoint/2010/main" val="135663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EB622D6-8C98-4352-AC3C-2F7CCCD5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2675871" y="661747"/>
            <a:ext cx="6840258" cy="55345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E807E0-909B-44A9-9991-8237B1AEC5E8}"/>
              </a:ext>
            </a:extLst>
          </p:cNvPr>
          <p:cNvSpPr txBox="1">
            <a:spLocks/>
          </p:cNvSpPr>
          <p:nvPr/>
        </p:nvSpPr>
        <p:spPr>
          <a:xfrm>
            <a:off x="299427" y="209177"/>
            <a:ext cx="10937164" cy="165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Outgoing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vsrf</a:t>
            </a:r>
            <a:r>
              <a:rPr lang="en-US" sz="4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leadership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FCE0355-33EE-4251-888F-C5E88DA42BEB}"/>
              </a:ext>
            </a:extLst>
          </p:cNvPr>
          <p:cNvSpPr txBox="1">
            <a:spLocks/>
          </p:cNvSpPr>
          <p:nvPr/>
        </p:nvSpPr>
        <p:spPr>
          <a:xfrm>
            <a:off x="302113" y="2554357"/>
            <a:ext cx="11587773" cy="357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Dawn Angrisani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board chair</a:t>
            </a: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2016 - 2020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cap="all" dirty="0">
              <a:solidFill>
                <a:srgbClr val="002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Daugherty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secretary / treasurer</a:t>
            </a:r>
            <a:r>
              <a:rPr lang="en-US" sz="3200" b="1" cap="all" dirty="0">
                <a:solidFill>
                  <a:srgbClr val="002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2017 - 2020</a:t>
            </a:r>
          </a:p>
        </p:txBody>
      </p:sp>
    </p:spTree>
    <p:extLst>
      <p:ext uri="{BB962C8B-B14F-4D97-AF65-F5344CB8AC3E}">
        <p14:creationId xmlns:p14="http://schemas.microsoft.com/office/powerpoint/2010/main" val="99909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686</Words>
  <Application>Microsoft Office PowerPoint</Application>
  <PresentationFormat>Widescreen</PresentationFormat>
  <Paragraphs>202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Gadugi</vt:lpstr>
      <vt:lpstr>Stencil</vt:lpstr>
      <vt:lpstr>Wingdings</vt:lpstr>
      <vt:lpstr>Office Theme</vt:lpstr>
      <vt:lpstr>2020 Annual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Washer</dc:creator>
  <cp:lastModifiedBy>Barbara Washer</cp:lastModifiedBy>
  <cp:revision>109</cp:revision>
  <cp:lastPrinted>2021-01-25T21:59:59Z</cp:lastPrinted>
  <dcterms:created xsi:type="dcterms:W3CDTF">2020-01-26T16:46:31Z</dcterms:created>
  <dcterms:modified xsi:type="dcterms:W3CDTF">2021-01-28T17:54:19Z</dcterms:modified>
</cp:coreProperties>
</file>